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charts/chart1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6" r:id="rId1"/>
  </p:sldMasterIdLst>
  <p:sldIdLst>
    <p:sldId id="256" r:id="rId2"/>
    <p:sldId id="302" r:id="rId3"/>
    <p:sldId id="303" r:id="rId4"/>
    <p:sldId id="282" r:id="rId5"/>
    <p:sldId id="301" r:id="rId6"/>
    <p:sldId id="297" r:id="rId7"/>
    <p:sldId id="298" r:id="rId8"/>
    <p:sldId id="299" r:id="rId9"/>
    <p:sldId id="300" r:id="rId10"/>
    <p:sldId id="292" r:id="rId11"/>
    <p:sldId id="293" r:id="rId12"/>
    <p:sldId id="294" r:id="rId13"/>
    <p:sldId id="290" r:id="rId14"/>
    <p:sldId id="291" r:id="rId15"/>
    <p:sldId id="295" r:id="rId16"/>
    <p:sldId id="296" r:id="rId17"/>
    <p:sldId id="276" r:id="rId18"/>
    <p:sldId id="277" r:id="rId19"/>
    <p:sldId id="278" r:id="rId20"/>
    <p:sldId id="279" r:id="rId2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58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9.7952537182852378E-2"/>
          <c:y val="0.42030820766022164"/>
          <c:w val="0.88260301837270394"/>
          <c:h val="0.4788546624348591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3-А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0.22000000000000006</c:v>
                </c:pt>
                <c:pt idx="2">
                  <c:v>0.65000000000000024</c:v>
                </c:pt>
                <c:pt idx="3">
                  <c:v>0.13</c:v>
                </c:pt>
              </c:numCache>
            </c:numRef>
          </c:val>
        </c:ser>
        <c:dLbls>
          <c:showVal val="1"/>
        </c:dLbls>
        <c:axId val="130061440"/>
        <c:axId val="130062976"/>
      </c:barChart>
      <c:catAx>
        <c:axId val="13006144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130062976"/>
        <c:crosses val="autoZero"/>
        <c:auto val="1"/>
        <c:lblAlgn val="ctr"/>
        <c:lblOffset val="100"/>
      </c:catAx>
      <c:valAx>
        <c:axId val="130062976"/>
        <c:scaling>
          <c:orientation val="minMax"/>
          <c:max val="0.8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1300614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.19068233718077729"/>
          <c:w val="0.45"/>
          <c:h val="0.17721622511502902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9.7952537182852378E-2"/>
          <c:y val="0.42030820766022164"/>
          <c:w val="0.88260301837270372"/>
          <c:h val="0.4788546624348591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3-Б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0.6000000000000002</c:v>
                </c:pt>
                <c:pt idx="2">
                  <c:v>0.3000000000000001</c:v>
                </c:pt>
                <c:pt idx="3">
                  <c:v>0.1</c:v>
                </c:pt>
              </c:numCache>
            </c:numRef>
          </c:val>
        </c:ser>
        <c:dLbls>
          <c:showVal val="1"/>
        </c:dLbls>
        <c:axId val="172640512"/>
        <c:axId val="172667648"/>
      </c:barChart>
      <c:catAx>
        <c:axId val="17264051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172667648"/>
        <c:crosses val="autoZero"/>
        <c:auto val="1"/>
        <c:lblAlgn val="ctr"/>
        <c:lblOffset val="100"/>
      </c:catAx>
      <c:valAx>
        <c:axId val="172667648"/>
        <c:scaling>
          <c:orientation val="minMax"/>
          <c:max val="0.8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17264051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.19068233718077723"/>
          <c:w val="0.45"/>
          <c:h val="0.17721622511502902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9.7952537182852337E-2"/>
          <c:y val="0.42030820766022148"/>
          <c:w val="0.88260301837270372"/>
          <c:h val="0.4788546624348589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3-А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0.33000000000000013</c:v>
                </c:pt>
                <c:pt idx="2">
                  <c:v>0.45</c:v>
                </c:pt>
                <c:pt idx="3">
                  <c:v>0.22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2023/24 н.р. 4-А кл.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0.21000000000000005</c:v>
                </c:pt>
                <c:pt idx="2">
                  <c:v>0.62000000000000022</c:v>
                </c:pt>
                <c:pt idx="3">
                  <c:v>0.17</c:v>
                </c:pt>
              </c:numCache>
            </c:numRef>
          </c:val>
        </c:ser>
        <c:dLbls>
          <c:showVal val="1"/>
        </c:dLbls>
        <c:axId val="173521920"/>
        <c:axId val="173531904"/>
      </c:barChart>
      <c:catAx>
        <c:axId val="17352192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173531904"/>
        <c:crosses val="autoZero"/>
        <c:auto val="1"/>
        <c:lblAlgn val="ctr"/>
        <c:lblOffset val="100"/>
      </c:catAx>
      <c:valAx>
        <c:axId val="173531904"/>
        <c:scaling>
          <c:orientation val="minMax"/>
          <c:max val="0.8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17352192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.19068233718077723"/>
          <c:w val="0.9"/>
          <c:h val="8.2622020104596267E-2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9.7952537182852267E-2"/>
          <c:y val="0.42030820766022164"/>
          <c:w val="0.88260301837270361"/>
          <c:h val="0.4788546624348591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3-Б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0.25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20223/24 н.р. 4-Б кл.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0.16</c:v>
                </c:pt>
                <c:pt idx="2">
                  <c:v>0.64000000000000024</c:v>
                </c:pt>
                <c:pt idx="3">
                  <c:v>0.2</c:v>
                </c:pt>
              </c:numCache>
            </c:numRef>
          </c:val>
        </c:ser>
        <c:dLbls>
          <c:showVal val="1"/>
        </c:dLbls>
        <c:axId val="174458752"/>
        <c:axId val="174471808"/>
      </c:barChart>
      <c:catAx>
        <c:axId val="17445875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174471808"/>
        <c:crosses val="autoZero"/>
        <c:auto val="1"/>
        <c:lblAlgn val="ctr"/>
        <c:lblOffset val="100"/>
      </c:catAx>
      <c:valAx>
        <c:axId val="174471808"/>
        <c:scaling>
          <c:orientation val="minMax"/>
          <c:max val="0.8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1744587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.19068233718077721"/>
          <c:w val="0.9"/>
          <c:h val="8.2622020104596267E-2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9.7952537182852767E-2"/>
          <c:y val="0.42030820766022153"/>
          <c:w val="0.88260301837270594"/>
          <c:h val="0.4788546624348590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4-А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0.21000000000000002</c:v>
                </c:pt>
                <c:pt idx="2">
                  <c:v>0.58000000000000007</c:v>
                </c:pt>
                <c:pt idx="3">
                  <c:v>0.21000000000000002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2023/24 н.р. 5-А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b="1" i="0" baseline="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1">
                  <c:v>0.62000000000000011</c:v>
                </c:pt>
                <c:pt idx="2">
                  <c:v>0.21000000000000002</c:v>
                </c:pt>
                <c:pt idx="3">
                  <c:v>0.17</c:v>
                </c:pt>
              </c:numCache>
            </c:numRef>
          </c:val>
        </c:ser>
        <c:dLbls>
          <c:showVal val="1"/>
        </c:dLbls>
        <c:axId val="175357952"/>
        <c:axId val="175359488"/>
      </c:barChart>
      <c:catAx>
        <c:axId val="17535795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175359488"/>
        <c:crosses val="autoZero"/>
        <c:auto val="1"/>
        <c:lblAlgn val="ctr"/>
        <c:lblOffset val="100"/>
      </c:catAx>
      <c:valAx>
        <c:axId val="175359488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175357952"/>
        <c:crosses val="autoZero"/>
        <c:crossBetween val="between"/>
      </c:valAx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"/>
          <c:y val="0.10094947262511728"/>
          <c:w val="0.43685498687664376"/>
          <c:h val="0.20413608448172582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9.7952537182852725E-2"/>
          <c:y val="0.42030820766022176"/>
          <c:w val="0.88260301837270561"/>
          <c:h val="0.4788546624348593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4-Б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0.16</c:v>
                </c:pt>
                <c:pt idx="2">
                  <c:v>0.64000000000000012</c:v>
                </c:pt>
                <c:pt idx="3">
                  <c:v>0.2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2023/24 н.р. 5-Б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b="1" i="0" baseline="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0.26</c:v>
                </c:pt>
                <c:pt idx="2">
                  <c:v>0.48000000000000004</c:v>
                </c:pt>
                <c:pt idx="3">
                  <c:v>0.26</c:v>
                </c:pt>
              </c:numCache>
            </c:numRef>
          </c:val>
        </c:ser>
        <c:dLbls>
          <c:showVal val="1"/>
        </c:dLbls>
        <c:axId val="176661248"/>
        <c:axId val="176662784"/>
      </c:barChart>
      <c:catAx>
        <c:axId val="17666124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176662784"/>
        <c:crosses val="autoZero"/>
        <c:auto val="1"/>
        <c:lblAlgn val="ctr"/>
        <c:lblOffset val="100"/>
      </c:catAx>
      <c:valAx>
        <c:axId val="176662784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176661248"/>
        <c:crosses val="autoZero"/>
        <c:crossBetween val="between"/>
      </c:valAx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"/>
          <c:y val="0.10094947262511728"/>
          <c:w val="0.43685498687664404"/>
          <c:h val="0.21759601416507462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9.7952537182852725E-2"/>
          <c:y val="0.42030820766022176"/>
          <c:w val="0.88260301837270561"/>
          <c:h val="0.4788546624348593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5-А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0.19</c:v>
                </c:pt>
                <c:pt idx="2">
                  <c:v>0.66000000000000014</c:v>
                </c:pt>
                <c:pt idx="3">
                  <c:v>0.15000000000000002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2023/24 н.р. 6-А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b="1" i="0" baseline="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0.46</c:v>
                </c:pt>
                <c:pt idx="2">
                  <c:v>0.42000000000000004</c:v>
                </c:pt>
                <c:pt idx="3">
                  <c:v>0.12000000000000001</c:v>
                </c:pt>
              </c:numCache>
            </c:numRef>
          </c:val>
        </c:ser>
        <c:dLbls>
          <c:showVal val="1"/>
        </c:dLbls>
        <c:axId val="178684672"/>
        <c:axId val="178686208"/>
      </c:barChart>
      <c:catAx>
        <c:axId val="17868467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178686208"/>
        <c:crosses val="autoZero"/>
        <c:auto val="1"/>
        <c:lblAlgn val="ctr"/>
        <c:lblOffset val="100"/>
      </c:catAx>
      <c:valAx>
        <c:axId val="178686208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178684672"/>
        <c:crosses val="autoZero"/>
        <c:crossBetween val="between"/>
      </c:valAx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"/>
          <c:y val="0.10094947262511728"/>
          <c:w val="0.43685498687664404"/>
          <c:h val="8.9726682173260366E-2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9.7952537182852725E-2"/>
          <c:y val="0.42030820766022176"/>
          <c:w val="0.88260301837270561"/>
          <c:h val="0.4788546624348593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5-Б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0.14000000000000001</c:v>
                </c:pt>
                <c:pt idx="2">
                  <c:v>0.76000000000000012</c:v>
                </c:pt>
                <c:pt idx="3">
                  <c:v>0.1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2023/24 н.р. 6-Б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b="1" i="0" baseline="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0.41000000000000003</c:v>
                </c:pt>
                <c:pt idx="2">
                  <c:v>0.41000000000000003</c:v>
                </c:pt>
                <c:pt idx="3">
                  <c:v>0.18000000000000002</c:v>
                </c:pt>
              </c:numCache>
            </c:numRef>
          </c:val>
        </c:ser>
        <c:dLbls>
          <c:showVal val="1"/>
        </c:dLbls>
        <c:axId val="192064128"/>
        <c:axId val="192078208"/>
      </c:barChart>
      <c:catAx>
        <c:axId val="19206412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192078208"/>
        <c:crosses val="autoZero"/>
        <c:auto val="1"/>
        <c:lblAlgn val="ctr"/>
        <c:lblOffset val="100"/>
      </c:catAx>
      <c:valAx>
        <c:axId val="192078208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192064128"/>
        <c:crosses val="autoZero"/>
        <c:crossBetween val="between"/>
      </c:valAx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"/>
          <c:y val="0.10094947262511728"/>
          <c:w val="0.43685498687664404"/>
          <c:h val="8.9726682173260366E-2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2021-2022 н.р. 6-а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40</c:v>
                </c:pt>
                <c:pt idx="2">
                  <c:v>52</c:v>
                </c:pt>
                <c:pt idx="3">
                  <c:v>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2023-2024 н.р. 7-а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0</c:v>
                </c:pt>
                <c:pt idx="1">
                  <c:v>44</c:v>
                </c:pt>
                <c:pt idx="2">
                  <c:v>52</c:v>
                </c:pt>
                <c:pt idx="3">
                  <c:v>1</c:v>
                </c:pt>
              </c:numCache>
            </c:numRef>
          </c:val>
        </c:ser>
        <c:axId val="194751872"/>
        <c:axId val="194790528"/>
      </c:barChart>
      <c:catAx>
        <c:axId val="194751872"/>
        <c:scaling>
          <c:orientation val="minMax"/>
        </c:scaling>
        <c:axPos val="b"/>
        <c:numFmt formatCode="General" sourceLinked="0"/>
        <c:tickLblPos val="nextTo"/>
        <c:crossAx val="194790528"/>
        <c:crosses val="autoZero"/>
        <c:auto val="1"/>
        <c:lblAlgn val="ctr"/>
        <c:lblOffset val="100"/>
      </c:catAx>
      <c:valAx>
        <c:axId val="194790528"/>
        <c:scaling>
          <c:orientation val="minMax"/>
        </c:scaling>
        <c:axPos val="l"/>
        <c:majorGridlines/>
        <c:numFmt formatCode="General" sourceLinked="1"/>
        <c:tickLblPos val="nextTo"/>
        <c:crossAx val="194751872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9.7952537182852267E-2"/>
          <c:y val="0.42030820766022153"/>
          <c:w val="0.88260301837270383"/>
          <c:h val="0.4788546624348590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2023/24 н.р. 6-Б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0.5</c:v>
                </c:pt>
                <c:pt idx="2">
                  <c:v>0.32000000000000006</c:v>
                </c:pt>
                <c:pt idx="3">
                  <c:v>0.18000000000000002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2023-2024 н.р. 7-б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b="1" i="0" baseline="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0.52</c:v>
                </c:pt>
                <c:pt idx="2">
                  <c:v>0.33000000000000007</c:v>
                </c:pt>
                <c:pt idx="3">
                  <c:v>0.15000000000000002</c:v>
                </c:pt>
              </c:numCache>
            </c:numRef>
          </c:val>
        </c:ser>
        <c:dLbls>
          <c:showVal val="1"/>
        </c:dLbls>
        <c:axId val="195244800"/>
        <c:axId val="195246336"/>
      </c:barChart>
      <c:catAx>
        <c:axId val="19524480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195246336"/>
        <c:crosses val="autoZero"/>
        <c:auto val="1"/>
        <c:lblAlgn val="ctr"/>
        <c:lblOffset val="100"/>
      </c:catAx>
      <c:valAx>
        <c:axId val="195246336"/>
        <c:scaling>
          <c:orientation val="minMax"/>
          <c:max val="0.8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195244800"/>
        <c:crosses val="autoZero"/>
        <c:crossBetween val="between"/>
      </c:valAx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"/>
          <c:y val="9.1976186169551305E-2"/>
          <c:w val="0.43611111111111112"/>
          <c:h val="0.25459227364708281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9.7952537182852267E-2"/>
          <c:y val="0.42030820766022153"/>
          <c:w val="0.88260301837270383"/>
          <c:h val="0.4788546624348590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6-В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0.29000000000000004</c:v>
                </c:pt>
                <c:pt idx="2">
                  <c:v>0.65000000000000013</c:v>
                </c:pt>
                <c:pt idx="3">
                  <c:v>6.0000000000000005E-2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2023-2024 н.р.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b="1" i="0" baseline="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0.5</c:v>
                </c:pt>
                <c:pt idx="2">
                  <c:v>0.44</c:v>
                </c:pt>
                <c:pt idx="3">
                  <c:v>6.0000000000000005E-2</c:v>
                </c:pt>
              </c:numCache>
            </c:numRef>
          </c:val>
        </c:ser>
        <c:dLbls>
          <c:showVal val="1"/>
        </c:dLbls>
        <c:axId val="173570688"/>
        <c:axId val="180994816"/>
      </c:barChart>
      <c:catAx>
        <c:axId val="17357068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180994816"/>
        <c:crosses val="autoZero"/>
        <c:auto val="1"/>
        <c:lblAlgn val="ctr"/>
        <c:lblOffset val="100"/>
      </c:catAx>
      <c:valAx>
        <c:axId val="180994816"/>
        <c:scaling>
          <c:orientation val="minMax"/>
          <c:max val="0.8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173570688"/>
        <c:crosses val="autoZero"/>
        <c:crossBetween val="between"/>
      </c:valAx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"/>
          <c:y val="0.10094947262511728"/>
          <c:w val="0.43611111111111112"/>
          <c:h val="0.25459227364708281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9.7952537182852267E-2"/>
          <c:y val="0.42030820766022126"/>
          <c:w val="0.88260301837270383"/>
          <c:h val="0.4788546624348585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7-А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0.43000000000000005</c:v>
                </c:pt>
                <c:pt idx="2">
                  <c:v>0.4</c:v>
                </c:pt>
                <c:pt idx="3">
                  <c:v>0.17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2023/24 н.р. 8-А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b="1" i="0" baseline="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0.52</c:v>
                </c:pt>
                <c:pt idx="2">
                  <c:v>0.35000000000000003</c:v>
                </c:pt>
                <c:pt idx="3">
                  <c:v>0.13</c:v>
                </c:pt>
              </c:numCache>
            </c:numRef>
          </c:val>
        </c:ser>
        <c:dLbls>
          <c:showVal val="1"/>
        </c:dLbls>
        <c:axId val="208007168"/>
        <c:axId val="208008704"/>
      </c:barChart>
      <c:catAx>
        <c:axId val="20800716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208008704"/>
        <c:crosses val="autoZero"/>
        <c:auto val="1"/>
        <c:lblAlgn val="ctr"/>
        <c:lblOffset val="100"/>
      </c:catAx>
      <c:valAx>
        <c:axId val="208008704"/>
        <c:scaling>
          <c:orientation val="minMax"/>
          <c:max val="0.8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2080071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.10094947262511728"/>
          <c:w val="0.43611111111111112"/>
          <c:h val="0.25459227364708281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9.7952537182852267E-2"/>
          <c:y val="0.42030820766022142"/>
          <c:w val="0.88260301837270361"/>
          <c:h val="0.4788546624348588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7-Б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0.43000000000000005</c:v>
                </c:pt>
                <c:pt idx="2">
                  <c:v>0.43000000000000005</c:v>
                </c:pt>
                <c:pt idx="3">
                  <c:v>0.14000000000000001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2023-2024 н.р. 8-Б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b="1" i="0" baseline="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0.48000000000000004</c:v>
                </c:pt>
                <c:pt idx="2">
                  <c:v>0.37000000000000005</c:v>
                </c:pt>
                <c:pt idx="3">
                  <c:v>0.15000000000000002</c:v>
                </c:pt>
              </c:numCache>
            </c:numRef>
          </c:val>
        </c:ser>
        <c:dLbls>
          <c:showVal val="1"/>
        </c:dLbls>
        <c:axId val="212649088"/>
        <c:axId val="212654336"/>
      </c:barChart>
      <c:catAx>
        <c:axId val="21264908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212654336"/>
        <c:crosses val="autoZero"/>
        <c:auto val="1"/>
        <c:lblAlgn val="ctr"/>
        <c:lblOffset val="100"/>
      </c:catAx>
      <c:valAx>
        <c:axId val="212654336"/>
        <c:scaling>
          <c:orientation val="minMax"/>
          <c:max val="0.8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21264908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8.9732864555660624E-2"/>
          <c:w val="0.45138888888889162"/>
          <c:h val="0.27816569774014532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9.7952537182852267E-2"/>
          <c:y val="0.42030820766022142"/>
          <c:w val="0.88260301837270361"/>
          <c:h val="0.4788546624348588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8-А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0.65000000000000013</c:v>
                </c:pt>
                <c:pt idx="2">
                  <c:v>0.35000000000000003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2023/24 н.р. 9-А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0.67000000000000015</c:v>
                </c:pt>
                <c:pt idx="2">
                  <c:v>0.33000000000000007</c:v>
                </c:pt>
                <c:pt idx="3">
                  <c:v>0</c:v>
                </c:pt>
              </c:numCache>
            </c:numRef>
          </c:val>
        </c:ser>
        <c:dLbls>
          <c:showVal val="1"/>
        </c:dLbls>
        <c:axId val="213890944"/>
        <c:axId val="213892480"/>
      </c:barChart>
      <c:catAx>
        <c:axId val="21389094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213892480"/>
        <c:crosses val="autoZero"/>
        <c:auto val="1"/>
        <c:lblAlgn val="ctr"/>
        <c:lblOffset val="100"/>
      </c:catAx>
      <c:valAx>
        <c:axId val="213892480"/>
        <c:scaling>
          <c:orientation val="minMax"/>
          <c:max val="0.9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21389094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6.2813005188961893E-2"/>
          <c:w val="0.45"/>
          <c:h val="0.30508555710684526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9.7952537182852267E-2"/>
          <c:y val="0.42030820766022142"/>
          <c:w val="0.88260301837270361"/>
          <c:h val="0.4788546624348588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8-Б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0.65000000000000013</c:v>
                </c:pt>
                <c:pt idx="2">
                  <c:v>0.35000000000000003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2023/24 н.р. 9-Б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0.72000000000000008</c:v>
                </c:pt>
                <c:pt idx="2">
                  <c:v>0.24000000000000002</c:v>
                </c:pt>
                <c:pt idx="3">
                  <c:v>4.0000000000000008E-2</c:v>
                </c:pt>
              </c:numCache>
            </c:numRef>
          </c:val>
        </c:ser>
        <c:dLbls>
          <c:showVal val="1"/>
        </c:dLbls>
        <c:axId val="214871424"/>
        <c:axId val="203469952"/>
      </c:barChart>
      <c:catAx>
        <c:axId val="21487142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203469952"/>
        <c:crosses val="autoZero"/>
        <c:auto val="1"/>
        <c:lblAlgn val="ctr"/>
        <c:lblOffset val="100"/>
      </c:catAx>
      <c:valAx>
        <c:axId val="203469952"/>
        <c:scaling>
          <c:orientation val="minMax"/>
          <c:max val="0.9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21487142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6.2813005188961893E-2"/>
          <c:w val="0.45"/>
          <c:h val="0.30508555710684526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9.7952537182852267E-2"/>
          <c:y val="0.42030820766022126"/>
          <c:w val="0.88260301837270361"/>
          <c:h val="0.4788546624348585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9-А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0.52</c:v>
                </c:pt>
                <c:pt idx="2">
                  <c:v>0.38</c:v>
                </c:pt>
                <c:pt idx="3">
                  <c:v>0.1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2023/24 н.р. 10-А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0.43</c:v>
                </c:pt>
                <c:pt idx="2">
                  <c:v>0.38</c:v>
                </c:pt>
                <c:pt idx="3">
                  <c:v>0.19</c:v>
                </c:pt>
              </c:numCache>
            </c:numRef>
          </c:val>
        </c:ser>
        <c:dLbls>
          <c:showVal val="1"/>
        </c:dLbls>
        <c:axId val="173545728"/>
        <c:axId val="174460288"/>
      </c:barChart>
      <c:catAx>
        <c:axId val="17354572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174460288"/>
        <c:crosses val="autoZero"/>
        <c:auto val="1"/>
        <c:lblAlgn val="ctr"/>
        <c:lblOffset val="100"/>
      </c:catAx>
      <c:valAx>
        <c:axId val="174460288"/>
        <c:scaling>
          <c:orientation val="minMax"/>
          <c:max val="0.9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17354572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6.2813005188961893E-2"/>
          <c:w val="0.45"/>
          <c:h val="0.30508555710684504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9.7952537182852267E-2"/>
          <c:y val="0.42030820766022126"/>
          <c:w val="0.88260301837270361"/>
          <c:h val="0.4788546624348585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9-Б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0.39</c:v>
                </c:pt>
                <c:pt idx="2">
                  <c:v>0.5</c:v>
                </c:pt>
                <c:pt idx="3">
                  <c:v>0.11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2023/24н.р. 10-Б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0.4</c:v>
                </c:pt>
                <c:pt idx="2">
                  <c:v>0.45</c:v>
                </c:pt>
                <c:pt idx="3">
                  <c:v>0.15</c:v>
                </c:pt>
              </c:numCache>
            </c:numRef>
          </c:val>
        </c:ser>
        <c:dLbls>
          <c:showVal val="1"/>
        </c:dLbls>
        <c:axId val="195909888"/>
        <c:axId val="207571584"/>
      </c:barChart>
      <c:catAx>
        <c:axId val="19590988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207571584"/>
        <c:crosses val="autoZero"/>
        <c:auto val="1"/>
        <c:lblAlgn val="ctr"/>
        <c:lblOffset val="100"/>
      </c:catAx>
      <c:valAx>
        <c:axId val="207571584"/>
        <c:scaling>
          <c:orientation val="minMax"/>
          <c:max val="0.8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19590988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8.9732864555660624E-2"/>
          <c:w val="0.45"/>
          <c:h val="0.27816569774014532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9.1008092738407764E-2"/>
          <c:y val="0.42030820766022026"/>
          <c:w val="0.88260301837270361"/>
          <c:h val="0.4788546624348586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10-А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0.55000000000000004</c:v>
                </c:pt>
                <c:pt idx="2">
                  <c:v>0.45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2023/24н.р. 11-А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0.7</c:v>
                </c:pt>
                <c:pt idx="2">
                  <c:v>0.26</c:v>
                </c:pt>
                <c:pt idx="3">
                  <c:v>0.04</c:v>
                </c:pt>
              </c:numCache>
            </c:numRef>
          </c:val>
        </c:ser>
        <c:dLbls>
          <c:showVal val="1"/>
        </c:dLbls>
        <c:axId val="239937408"/>
        <c:axId val="244479104"/>
      </c:barChart>
      <c:catAx>
        <c:axId val="23993740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244479104"/>
        <c:crosses val="autoZero"/>
        <c:auto val="1"/>
        <c:lblAlgn val="ctr"/>
        <c:lblOffset val="100"/>
      </c:catAx>
      <c:valAx>
        <c:axId val="244479104"/>
        <c:scaling>
          <c:orientation val="minMax"/>
          <c:max val="1"/>
          <c:min val="0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23993740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.10094947262511728"/>
          <c:w val="0.45"/>
          <c:h val="0.26694908967068748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9.7952537182852267E-2"/>
          <c:y val="0.42030820766022142"/>
          <c:w val="0.88260301837270361"/>
          <c:h val="0.4788546624348588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2022/23 н.р. 10-Б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</c:v>
                </c:pt>
                <c:pt idx="1">
                  <c:v>0.43</c:v>
                </c:pt>
                <c:pt idx="2">
                  <c:v>0.43</c:v>
                </c:pt>
                <c:pt idx="3">
                  <c:v>0.14000000000000001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2023/24 н.р. 11-Б кл.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uk-UA" sz="20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</c:v>
                </c:pt>
                <c:pt idx="1">
                  <c:v>0.43</c:v>
                </c:pt>
                <c:pt idx="2">
                  <c:v>0.35</c:v>
                </c:pt>
                <c:pt idx="3">
                  <c:v>0.22</c:v>
                </c:pt>
              </c:numCache>
            </c:numRef>
          </c:val>
        </c:ser>
        <c:dLbls>
          <c:showVal val="1"/>
        </c:dLbls>
        <c:axId val="258482944"/>
        <c:axId val="258836352"/>
      </c:barChart>
      <c:catAx>
        <c:axId val="25848294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uk-UA" sz="2200"/>
            </a:pPr>
            <a:endParaRPr lang="ru-RU"/>
          </a:p>
        </c:txPr>
        <c:crossAx val="258836352"/>
        <c:crosses val="autoZero"/>
        <c:auto val="1"/>
        <c:lblAlgn val="ctr"/>
        <c:lblOffset val="100"/>
      </c:catAx>
      <c:valAx>
        <c:axId val="258836352"/>
        <c:scaling>
          <c:orientation val="minMax"/>
          <c:max val="0.8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uk-UA" sz="2000"/>
            </a:pPr>
            <a:endParaRPr lang="ru-RU"/>
          </a:p>
        </c:txPr>
        <c:crossAx val="25848294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8.9732864555660624E-2"/>
          <c:w val="0.45"/>
          <c:h val="0.27816569774014532"/>
        </c:manualLayout>
      </c:layout>
      <c:txPr>
        <a:bodyPr/>
        <a:lstStyle/>
        <a:p>
          <a:pPr>
            <a:defRPr lang="uk-UA" sz="2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265AB15-68CF-4BF3-8187-8E53B5CF3A34}" type="datetimeFigureOut">
              <a:rPr lang="uk-UA" smtClean="0"/>
              <a:pPr/>
              <a:t>29.08.2024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AB15-68CF-4BF3-8187-8E53B5CF3A34}" type="datetimeFigureOut">
              <a:rPr lang="uk-UA" smtClean="0"/>
              <a:pPr/>
              <a:t>29.08.2024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AB15-68CF-4BF3-8187-8E53B5CF3A34}" type="datetimeFigureOut">
              <a:rPr lang="uk-UA" smtClean="0"/>
              <a:pPr/>
              <a:t>29.08.2024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AB15-68CF-4BF3-8187-8E53B5CF3A34}" type="datetimeFigureOut">
              <a:rPr lang="uk-UA" smtClean="0"/>
              <a:pPr/>
              <a:t>29.08.2024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265AB15-68CF-4BF3-8187-8E53B5CF3A34}" type="datetimeFigureOut">
              <a:rPr lang="uk-UA" smtClean="0"/>
              <a:pPr/>
              <a:t>29.08.2024</a:t>
            </a:fld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265AB15-68CF-4BF3-8187-8E53B5CF3A34}" type="datetimeFigureOut">
              <a:rPr lang="uk-UA" smtClean="0"/>
              <a:pPr/>
              <a:t>29.08.2024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AB15-68CF-4BF3-8187-8E53B5CF3A34}" type="datetimeFigureOut">
              <a:rPr lang="uk-UA" smtClean="0"/>
              <a:pPr/>
              <a:t>29.08.2024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AB15-68CF-4BF3-8187-8E53B5CF3A34}" type="datetimeFigureOut">
              <a:rPr lang="uk-UA" smtClean="0"/>
              <a:pPr/>
              <a:t>29.08.2024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AB15-68CF-4BF3-8187-8E53B5CF3A34}" type="datetimeFigureOut">
              <a:rPr lang="uk-UA" smtClean="0"/>
              <a:pPr/>
              <a:t>29.08.2024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AB15-68CF-4BF3-8187-8E53B5CF3A34}" type="datetimeFigureOut">
              <a:rPr lang="uk-UA" smtClean="0"/>
              <a:pPr/>
              <a:t>29.08.2024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AB15-68CF-4BF3-8187-8E53B5CF3A34}" type="datetimeFigureOut">
              <a:rPr lang="uk-UA" smtClean="0"/>
              <a:pPr/>
              <a:t>29.08.2024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265AB15-68CF-4BF3-8187-8E53B5CF3A34}" type="datetimeFigureOut">
              <a:rPr lang="uk-UA" smtClean="0"/>
              <a:pPr/>
              <a:t>29.08.2024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3AF80AE8-EC33-458A-AAF3-3D682D18A0EB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548680"/>
            <a:ext cx="7668345" cy="3888432"/>
          </a:xfrm>
        </p:spPr>
        <p:txBody>
          <a:bodyPr>
            <a:normAutofit fontScale="90000"/>
          </a:bodyPr>
          <a:lstStyle/>
          <a:p>
            <a:pPr algn="ctr"/>
            <a:r>
              <a:rPr lang="uk-UA" altLang="uk-UA" dirty="0" smtClean="0">
                <a:latin typeface="+mn-lt"/>
              </a:rPr>
              <a:t>Моніторинг</a:t>
            </a:r>
            <a:br>
              <a:rPr lang="uk-UA" altLang="uk-UA" dirty="0" smtClean="0">
                <a:latin typeface="+mn-lt"/>
              </a:rPr>
            </a:br>
            <a:r>
              <a:rPr lang="uk-UA" altLang="uk-UA" dirty="0" smtClean="0">
                <a:latin typeface="+mn-lt"/>
              </a:rPr>
              <a:t>навчальних </a:t>
            </a:r>
            <a:r>
              <a:rPr lang="uk-UA" altLang="uk-UA" dirty="0">
                <a:latin typeface="+mn-lt"/>
              </a:rPr>
              <a:t>досягнень учнів </a:t>
            </a:r>
            <a:br>
              <a:rPr lang="uk-UA" altLang="uk-UA" dirty="0">
                <a:latin typeface="+mn-lt"/>
              </a:rPr>
            </a:br>
            <a:r>
              <a:rPr lang="uk-UA" altLang="uk-UA" dirty="0" err="1" smtClean="0">
                <a:latin typeface="+mn-lt"/>
              </a:rPr>
              <a:t>КЗ</a:t>
            </a:r>
            <a:r>
              <a:rPr lang="uk-UA" altLang="uk-UA" dirty="0" smtClean="0">
                <a:latin typeface="+mn-lt"/>
              </a:rPr>
              <a:t> </a:t>
            </a:r>
            <a:r>
              <a:rPr lang="uk-UA" altLang="uk-UA" dirty="0" err="1" smtClean="0">
                <a:latin typeface="+mn-lt"/>
              </a:rPr>
              <a:t>“Солоницівський</a:t>
            </a:r>
            <a:r>
              <a:rPr lang="uk-UA" altLang="uk-UA" dirty="0" smtClean="0">
                <a:latin typeface="+mn-lt"/>
              </a:rPr>
              <a:t> ліцей №3”</a:t>
            </a:r>
            <a:r>
              <a:rPr lang="uk-UA" altLang="uk-UA" dirty="0">
                <a:latin typeface="+mn-lt"/>
              </a:rPr>
              <a:t/>
            </a:r>
            <a:br>
              <a:rPr lang="uk-UA" altLang="uk-UA" dirty="0">
                <a:latin typeface="+mn-lt"/>
              </a:rPr>
            </a:br>
            <a:r>
              <a:rPr lang="uk-UA" altLang="uk-UA" dirty="0" err="1" smtClean="0">
                <a:latin typeface="+mn-lt"/>
              </a:rPr>
              <a:t>Солоницівської</a:t>
            </a:r>
            <a:r>
              <a:rPr lang="uk-UA" altLang="uk-UA" dirty="0" smtClean="0">
                <a:latin typeface="+mn-lt"/>
              </a:rPr>
              <a:t> селищної ради </a:t>
            </a:r>
            <a:r>
              <a:rPr lang="uk-UA" altLang="uk-UA" dirty="0">
                <a:latin typeface="+mn-lt"/>
              </a:rPr>
              <a:t/>
            </a:r>
            <a:br>
              <a:rPr lang="uk-UA" altLang="uk-UA" dirty="0">
                <a:latin typeface="+mn-lt"/>
              </a:rPr>
            </a:br>
            <a:endParaRPr lang="uk-UA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4365104"/>
            <a:ext cx="3528392" cy="1698858"/>
          </a:xfrm>
        </p:spPr>
        <p:txBody>
          <a:bodyPr>
            <a:noAutofit/>
          </a:bodyPr>
          <a:lstStyle/>
          <a:p>
            <a:r>
              <a:rPr lang="uk-UA" altLang="uk-UA" sz="2800" b="1" dirty="0" smtClean="0"/>
              <a:t>за 2022-2023 </a:t>
            </a:r>
            <a:r>
              <a:rPr lang="uk-UA" altLang="uk-UA" sz="2800" b="1" dirty="0" err="1" smtClean="0"/>
              <a:t>н.р</a:t>
            </a:r>
            <a:r>
              <a:rPr lang="uk-UA" altLang="uk-UA" sz="2800" b="1" dirty="0" smtClean="0"/>
              <a:t>. – 2023-2024 </a:t>
            </a:r>
            <a:r>
              <a:rPr lang="uk-UA" altLang="uk-UA" sz="2800" b="1" dirty="0" err="1" smtClean="0"/>
              <a:t>н.р</a:t>
            </a:r>
            <a:r>
              <a:rPr lang="uk-UA" altLang="uk-UA" sz="2800" b="1" dirty="0" smtClean="0"/>
              <a:t>.</a:t>
            </a:r>
            <a:endParaRPr lang="uk-UA" sz="2800" b="1" dirty="0" smtClean="0"/>
          </a:p>
          <a:p>
            <a:endParaRPr lang="uk-UA" altLang="uk-UA" sz="2800" b="1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8314"/>
            <a:ext cx="2123728" cy="21643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756"/>
          <a:stretch/>
        </p:blipFill>
        <p:spPr>
          <a:xfrm>
            <a:off x="4505859" y="3875047"/>
            <a:ext cx="4648200" cy="2991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0553522"/>
              </p:ext>
            </p:extLst>
          </p:nvPr>
        </p:nvGraphicFramePr>
        <p:xfrm>
          <a:off x="0" y="1500174"/>
          <a:ext cx="9144000" cy="5072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355976" y="260648"/>
          <a:ext cx="4536504" cy="2621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1280368"/>
                <a:gridCol w="1224136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2023-2024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5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15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179512" y="404664"/>
            <a:ext cx="4104456" cy="10668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Кл. керівник: </a:t>
            </a:r>
            <a:r>
              <a:rPr lang="uk-UA" sz="3600" b="1" dirty="0" err="1" smtClean="0">
                <a:solidFill>
                  <a:schemeClr val="tx2"/>
                </a:solidFill>
                <a:ea typeface="+mj-ea"/>
                <a:cs typeface="+mj-cs"/>
              </a:rPr>
              <a:t>Гарева</a:t>
            </a:r>
            <a:r>
              <a:rPr lang="uk-UA" sz="3600" b="1" dirty="0" smtClean="0">
                <a:solidFill>
                  <a:schemeClr val="tx2"/>
                </a:solidFill>
                <a:ea typeface="+mj-ea"/>
                <a:cs typeface="+mj-cs"/>
              </a:rPr>
              <a:t> Т</a:t>
            </a: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.П.</a:t>
            </a:r>
            <a:endParaRPr kumimoji="0" lang="uk-UA" sz="3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0553522"/>
              </p:ext>
            </p:extLst>
          </p:nvPr>
        </p:nvGraphicFramePr>
        <p:xfrm>
          <a:off x="0" y="1500174"/>
          <a:ext cx="9144000" cy="5072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355976" y="260648"/>
          <a:ext cx="4536504" cy="2621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1280368"/>
                <a:gridCol w="1224136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2023-2024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7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179512" y="404664"/>
            <a:ext cx="4104456" cy="10668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Кл. керівник: </a:t>
            </a:r>
            <a:r>
              <a:rPr lang="uk-UA" sz="3600" b="1" dirty="0" smtClean="0">
                <a:solidFill>
                  <a:schemeClr val="tx2"/>
                </a:solidFill>
                <a:ea typeface="+mj-ea"/>
                <a:cs typeface="+mj-cs"/>
              </a:rPr>
              <a:t>Наумова З.П.</a:t>
            </a:r>
            <a:endParaRPr kumimoji="0" lang="uk-UA" sz="3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0553522"/>
              </p:ext>
            </p:extLst>
          </p:nvPr>
        </p:nvGraphicFramePr>
        <p:xfrm>
          <a:off x="0" y="1785926"/>
          <a:ext cx="9144000" cy="5072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286248" y="0"/>
          <a:ext cx="4536504" cy="2621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1280368"/>
                <a:gridCol w="1224136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2023-2024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6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17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179512" y="404664"/>
            <a:ext cx="4104456" cy="10668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Кл. керівник: </a:t>
            </a:r>
            <a:r>
              <a:rPr kumimoji="0" lang="uk-UA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Загоруйко</a:t>
            </a: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М.В.</a:t>
            </a:r>
            <a:endParaRPr kumimoji="0" lang="uk-UA" sz="3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0553522"/>
              </p:ext>
            </p:extLst>
          </p:nvPr>
        </p:nvGraphicFramePr>
        <p:xfrm>
          <a:off x="0" y="1500174"/>
          <a:ext cx="9144000" cy="5072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357686" y="71414"/>
          <a:ext cx="4536504" cy="2407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1280368"/>
                <a:gridCol w="1224136"/>
              </a:tblGrid>
              <a:tr h="379281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17789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2023-2024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7789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7789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7789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7789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7789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16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15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179512" y="404664"/>
            <a:ext cx="4104456" cy="10668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Кл. керівник: Фокіна О.Ю.</a:t>
            </a:r>
            <a:endParaRPr kumimoji="0" lang="uk-UA" sz="3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smtClean="0">
                <a:latin typeface="+mn-lt"/>
              </a:rPr>
              <a:t>Скрипник Н.К.</a:t>
            </a:r>
            <a:endParaRPr lang="uk-UA" sz="3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0553522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214941" y="0"/>
          <a:ext cx="3595671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8557"/>
                <a:gridCol w="1198557"/>
                <a:gridCol w="1198557"/>
              </a:tblGrid>
              <a:tr h="319186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Кількість учнів</a:t>
                      </a:r>
                      <a:endParaRPr lang="uk-UA" sz="1800" b="0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84925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2022-2023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2023-2024</a:t>
                      </a:r>
                      <a:endParaRPr lang="ru-RU" dirty="0"/>
                    </a:p>
                  </a:txBody>
                  <a:tcPr/>
                </a:tc>
              </a:tr>
              <a:tr h="184925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184925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18</a:t>
                      </a:r>
                      <a:endParaRPr lang="ru-RU" dirty="0"/>
                    </a:p>
                  </a:txBody>
                  <a:tcPr/>
                </a:tc>
              </a:tr>
              <a:tr h="184925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184925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184925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29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smtClean="0">
                <a:latin typeface="+mn-lt"/>
              </a:rPr>
              <a:t>Ковач О.І.</a:t>
            </a:r>
            <a:endParaRPr lang="uk-UA" sz="3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0553522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214810" y="214290"/>
          <a:ext cx="4810116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3372"/>
                <a:gridCol w="1603372"/>
                <a:gridCol w="1603372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Кількість учнів</a:t>
                      </a:r>
                      <a:endParaRPr lang="uk-UA" sz="1800" b="0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2022-2023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2023-2024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27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err="1" smtClean="0">
                <a:latin typeface="+mn-lt"/>
              </a:rPr>
              <a:t>Суслова</a:t>
            </a:r>
            <a:r>
              <a:rPr lang="uk-UA" sz="3200" b="1" dirty="0" smtClean="0">
                <a:latin typeface="+mn-lt"/>
              </a:rPr>
              <a:t> А.О.</a:t>
            </a:r>
            <a:endParaRPr lang="uk-UA" sz="3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0553522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143372" y="357166"/>
          <a:ext cx="4810116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3372"/>
                <a:gridCol w="1603372"/>
                <a:gridCol w="1603372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Кількість учнів</a:t>
                      </a:r>
                      <a:endParaRPr lang="uk-UA" sz="1800" b="0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2022-2023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2023-2024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24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err="1" smtClean="0">
                <a:latin typeface="+mn-lt"/>
              </a:rPr>
              <a:t>Ільгова</a:t>
            </a:r>
            <a:r>
              <a:rPr lang="uk-UA" sz="3200" b="1" dirty="0" smtClean="0">
                <a:latin typeface="+mn-lt"/>
              </a:rPr>
              <a:t> С.І.</a:t>
            </a:r>
            <a:endParaRPr lang="uk-UA" sz="3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0553522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143372" y="357166"/>
          <a:ext cx="4810116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3372"/>
                <a:gridCol w="1603372"/>
                <a:gridCol w="1603372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Кількість учнів</a:t>
                      </a:r>
                      <a:endParaRPr lang="uk-UA" sz="1800" b="0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2022-2023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2023-2024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9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9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smtClean="0">
                <a:latin typeface="+mn-lt"/>
              </a:rPr>
              <a:t>Ковач Д.Б.</a:t>
            </a:r>
            <a:endParaRPr lang="uk-UA" sz="3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35117110"/>
              </p:ext>
            </p:extLst>
          </p:nvPr>
        </p:nvGraphicFramePr>
        <p:xfrm>
          <a:off x="3959425" y="0"/>
          <a:ext cx="5184575" cy="30999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3852"/>
                <a:gridCol w="1491711"/>
                <a:gridCol w="1399012"/>
              </a:tblGrid>
              <a:tr h="636876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Кількість учнів</a:t>
                      </a:r>
                      <a:endParaRPr lang="uk-UA" sz="16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Кількість учнів</a:t>
                      </a:r>
                      <a:endParaRPr lang="uk-UA" sz="1600" b="0" dirty="0" smtClean="0"/>
                    </a:p>
                    <a:p>
                      <a:pPr algn="ctr"/>
                      <a:endParaRPr lang="uk-UA" sz="16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48172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2023-2024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305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0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305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10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11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305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13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13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305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3056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25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25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01053007"/>
              </p:ext>
            </p:extLst>
          </p:nvPr>
        </p:nvGraphicFramePr>
        <p:xfrm>
          <a:off x="357158" y="2428868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smtClean="0">
                <a:latin typeface="+mn-lt"/>
              </a:rPr>
              <a:t>Мусієнко С.Г.</a:t>
            </a:r>
            <a:endParaRPr lang="uk-UA" sz="3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0553522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714876" y="0"/>
          <a:ext cx="4102746" cy="3012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5210"/>
                <a:gridCol w="1185186"/>
                <a:gridCol w="110235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Кількість учнів</a:t>
                      </a:r>
                      <a:endParaRPr lang="uk-UA" sz="16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Кількість учнів</a:t>
                      </a:r>
                      <a:endParaRPr lang="uk-UA" sz="1600" b="0" dirty="0" smtClean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 smtClean="0"/>
                        <a:t>2022-2023</a:t>
                      </a:r>
                      <a:endParaRPr lang="uk-UA" sz="16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 smtClean="0"/>
                        <a:t>2023-2024</a:t>
                      </a:r>
                      <a:endParaRPr lang="uk-UA" sz="16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5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27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smtClean="0">
                <a:latin typeface="+mn-lt"/>
              </a:rPr>
              <a:t>Пугач Т.Ф.</a:t>
            </a:r>
            <a:endParaRPr lang="uk-UA" sz="3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0553522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857620" y="0"/>
          <a:ext cx="5143505" cy="28356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7934"/>
                <a:gridCol w="1485284"/>
                <a:gridCol w="1450287"/>
              </a:tblGrid>
              <a:tr h="823992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Кількість учнів</a:t>
                      </a:r>
                      <a:endParaRPr lang="uk-UA" sz="16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Кількість учнів</a:t>
                      </a:r>
                      <a:endParaRPr lang="uk-UA" sz="1600" b="0" dirty="0" smtClean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6896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aseline="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aseline="0" dirty="0" smtClean="0"/>
                        <a:t>2023-2024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689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9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5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9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9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96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17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smtClean="0">
                <a:latin typeface="+mn-lt"/>
              </a:rPr>
              <a:t>Карпенко М.М.</a:t>
            </a:r>
            <a:endParaRPr lang="uk-UA" sz="3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0553522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29058" y="142852"/>
          <a:ext cx="4824536" cy="274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1016"/>
                <a:gridCol w="1361661"/>
                <a:gridCol w="1301859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Рівень</a:t>
                      </a:r>
                      <a:endParaRPr lang="uk-UA" sz="20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2023-2024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Початковий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Середній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16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Високий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5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Всього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30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31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104456" cy="1656184"/>
          </a:xfrm>
        </p:spPr>
        <p:txBody>
          <a:bodyPr>
            <a:normAutofit/>
          </a:bodyPr>
          <a:lstStyle/>
          <a:p>
            <a:r>
              <a:rPr lang="uk-UA" b="1" dirty="0" smtClean="0">
                <a:latin typeface="+mn-lt"/>
              </a:rPr>
              <a:t>Кл. керівник: </a:t>
            </a:r>
            <a:br>
              <a:rPr lang="uk-UA" b="1" dirty="0" smtClean="0">
                <a:latin typeface="+mn-lt"/>
              </a:rPr>
            </a:br>
            <a:r>
              <a:rPr lang="uk-UA" b="1" dirty="0" err="1" smtClean="0">
                <a:latin typeface="+mn-lt"/>
              </a:rPr>
              <a:t>Вініцька</a:t>
            </a:r>
            <a:r>
              <a:rPr lang="uk-UA" b="1" dirty="0" smtClean="0">
                <a:latin typeface="+mn-lt"/>
              </a:rPr>
              <a:t> О.В.</a:t>
            </a:r>
            <a:endParaRPr lang="uk-UA" sz="28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0553522"/>
              </p:ext>
            </p:extLst>
          </p:nvPr>
        </p:nvGraphicFramePr>
        <p:xfrm>
          <a:off x="0" y="1196753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139952" y="0"/>
          <a:ext cx="4752528" cy="274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8762"/>
                <a:gridCol w="1341338"/>
                <a:gridCol w="1282428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Рівень</a:t>
                      </a:r>
                      <a:endParaRPr lang="uk-UA" sz="20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2023-2024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Початковий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Середній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Високий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Всього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30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27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0553522"/>
              </p:ext>
            </p:extLst>
          </p:nvPr>
        </p:nvGraphicFramePr>
        <p:xfrm>
          <a:off x="0" y="1196753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247456" y="0"/>
          <a:ext cx="4896544" cy="33254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3270"/>
                <a:gridCol w="1381984"/>
                <a:gridCol w="1321290"/>
              </a:tblGrid>
              <a:tr h="358049">
                <a:tc row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Рівень</a:t>
                      </a:r>
                      <a:endParaRPr lang="uk-UA" sz="20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948051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2023-2024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Початковий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Середній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15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16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Високий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Всього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4176464" cy="10668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+mn-lt"/>
              </a:rPr>
              <a:t>Кл. керівник: </a:t>
            </a:r>
            <a:r>
              <a:rPr lang="uk-UA" b="1" dirty="0" err="1" smtClean="0">
                <a:latin typeface="+mn-lt"/>
              </a:rPr>
              <a:t>Крутогуз</a:t>
            </a:r>
            <a:r>
              <a:rPr lang="uk-UA" b="1" dirty="0" smtClean="0">
                <a:latin typeface="+mn-lt"/>
              </a:rPr>
              <a:t> І.В.</a:t>
            </a:r>
            <a:endParaRPr lang="uk-UA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0553522"/>
              </p:ext>
            </p:extLst>
          </p:nvPr>
        </p:nvGraphicFramePr>
        <p:xfrm>
          <a:off x="0" y="1196753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143372" y="0"/>
          <a:ext cx="4896544" cy="33254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3270"/>
                <a:gridCol w="1381984"/>
                <a:gridCol w="1321290"/>
              </a:tblGrid>
              <a:tr h="358049">
                <a:tc row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Рівень</a:t>
                      </a:r>
                      <a:endParaRPr lang="uk-UA" sz="20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948051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2023-2024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Початковий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Середній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17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6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Високий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Всього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26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25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4176464" cy="1066800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latin typeface="+mn-lt"/>
              </a:rPr>
              <a:t>Кл. керівник: </a:t>
            </a:r>
            <a:br>
              <a:rPr lang="uk-UA" sz="3200" b="1" dirty="0" smtClean="0">
                <a:latin typeface="+mn-lt"/>
              </a:rPr>
            </a:br>
            <a:r>
              <a:rPr lang="uk-UA" sz="3200" b="1" dirty="0" err="1" smtClean="0">
                <a:latin typeface="+mn-lt"/>
              </a:rPr>
              <a:t>Білохвостикова</a:t>
            </a:r>
            <a:r>
              <a:rPr lang="uk-UA" sz="3200" b="1" dirty="0" smtClean="0">
                <a:latin typeface="+mn-lt"/>
              </a:rPr>
              <a:t> Є.О.</a:t>
            </a:r>
            <a:endParaRPr lang="uk-UA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0553522"/>
              </p:ext>
            </p:extLst>
          </p:nvPr>
        </p:nvGraphicFramePr>
        <p:xfrm>
          <a:off x="0" y="1196753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143372" y="0"/>
          <a:ext cx="4896544" cy="33254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3270"/>
                <a:gridCol w="1381984"/>
                <a:gridCol w="1321290"/>
              </a:tblGrid>
              <a:tr h="358049">
                <a:tc row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Рівень</a:t>
                      </a:r>
                      <a:endParaRPr lang="uk-UA" sz="20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948051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2021-2022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Початковий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Середній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17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l"/>
                      <a:r>
                        <a:rPr lang="uk-UA" sz="2000" dirty="0" smtClean="0"/>
                        <a:t>Високий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049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Всього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4176464" cy="10668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+mn-lt"/>
              </a:rPr>
              <a:t>Кл. керівник: Горбуліна О.В.</a:t>
            </a:r>
            <a:endParaRPr lang="uk-UA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0553522"/>
              </p:ext>
            </p:extLst>
          </p:nvPr>
        </p:nvGraphicFramePr>
        <p:xfrm>
          <a:off x="0" y="1196753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357686" y="142852"/>
          <a:ext cx="4536504" cy="2829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1280368"/>
                <a:gridCol w="1224136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2022-2022</a:t>
                      </a:r>
                      <a:r>
                        <a:rPr lang="uk-UA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2023-2024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3816424" cy="1066800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latin typeface="+mn-lt"/>
              </a:rPr>
              <a:t>Кл. керівник: </a:t>
            </a:r>
            <a:r>
              <a:rPr lang="uk-UA" sz="2800" b="1" dirty="0" err="1" smtClean="0">
                <a:latin typeface="+mn-lt"/>
              </a:rPr>
              <a:t>Винокурова</a:t>
            </a:r>
            <a:r>
              <a:rPr lang="uk-UA" sz="2800" b="1" dirty="0" smtClean="0">
                <a:latin typeface="+mn-lt"/>
              </a:rPr>
              <a:t> К.М.</a:t>
            </a:r>
            <a:endParaRPr lang="uk-UA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18520135"/>
              </p:ext>
            </p:extLst>
          </p:nvPr>
        </p:nvGraphicFramePr>
        <p:xfrm>
          <a:off x="0" y="1196753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92204288"/>
              </p:ext>
            </p:extLst>
          </p:nvPr>
        </p:nvGraphicFramePr>
        <p:xfrm>
          <a:off x="4429124" y="214290"/>
          <a:ext cx="4536504" cy="2621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1280368"/>
                <a:gridCol w="1224136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2023-2024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16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6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22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4104456" cy="10668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+mn-lt"/>
              </a:rPr>
              <a:t>Кл. керівник: </a:t>
            </a:r>
            <a:r>
              <a:rPr lang="uk-UA" b="1" dirty="0" err="1" smtClean="0">
                <a:latin typeface="+mn-lt"/>
              </a:rPr>
              <a:t>Голубнича</a:t>
            </a:r>
            <a:r>
              <a:rPr lang="uk-UA" b="1" dirty="0" smtClean="0">
                <a:latin typeface="+mn-lt"/>
              </a:rPr>
              <a:t> В.О.</a:t>
            </a:r>
            <a:endParaRPr lang="uk-UA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0553522"/>
              </p:ext>
            </p:extLst>
          </p:nvPr>
        </p:nvGraphicFramePr>
        <p:xfrm>
          <a:off x="0" y="1196753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429124" y="142852"/>
          <a:ext cx="4536504" cy="2621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1280368"/>
                <a:gridCol w="1224136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Рівень</a:t>
                      </a:r>
                      <a:endParaRPr lang="uk-UA" sz="1600" b="0" dirty="0"/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2022-2023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2023-2024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Початковий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Середній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10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Достатній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9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8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/>
                        <a:t>Високий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5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Всього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21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23</a:t>
                      </a:r>
                      <a:endParaRPr lang="uk-UA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4104456" cy="10668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+mn-lt"/>
              </a:rPr>
              <a:t>Кл. керівник: Лісна К.А.</a:t>
            </a:r>
            <a:endParaRPr lang="uk-UA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2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1133</TotalTime>
  <Words>480</Words>
  <Application>Microsoft Office PowerPoint</Application>
  <PresentationFormat>Экран (4:3)</PresentationFormat>
  <Paragraphs>367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Городская</vt:lpstr>
      <vt:lpstr>Моніторинг навчальних досягнень учнів  КЗ “Солоницівський ліцей №3” Солоницівської селищної ради  </vt:lpstr>
      <vt:lpstr>Слайд 2</vt:lpstr>
      <vt:lpstr>Слайд 3</vt:lpstr>
      <vt:lpstr>Слайд 4</vt:lpstr>
      <vt:lpstr>Слайд 5</vt:lpstr>
      <vt:lpstr>Кл. керівник:  Скрипник Н.К.</vt:lpstr>
      <vt:lpstr>Кл. керівник:  Ковач О.І.</vt:lpstr>
      <vt:lpstr>Кл. керівник:  Суслова А.О.</vt:lpstr>
      <vt:lpstr>Кл. керівник:  Ільгова С.І.</vt:lpstr>
      <vt:lpstr>Кл. керівник:  Ковач Д.Б.</vt:lpstr>
      <vt:lpstr>Кл. керівник:  Мусієнко С.Г.</vt:lpstr>
      <vt:lpstr>Кл. керівник:  Пугач Т.Ф.</vt:lpstr>
      <vt:lpstr>Кл. керівник:  Карпенко М.М.</vt:lpstr>
      <vt:lpstr>Кл. керівник:  Вініцька О.В.</vt:lpstr>
      <vt:lpstr>Кл. керівник: Крутогуз І.В.</vt:lpstr>
      <vt:lpstr>Кл. керівник:  Білохвостикова Є.О.</vt:lpstr>
      <vt:lpstr>Кл. керівник: Горбуліна О.В.</vt:lpstr>
      <vt:lpstr>Кл. керівник: Винокурова К.М.</vt:lpstr>
      <vt:lpstr>Кл. керівник: Голубнича В.О.</vt:lpstr>
      <vt:lpstr>Кл. керівник: Лісна К.А.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Dina</dc:creator>
  <cp:lastModifiedBy>Zhenya</cp:lastModifiedBy>
  <cp:revision>209</cp:revision>
  <dcterms:created xsi:type="dcterms:W3CDTF">2017-08-29T13:30:48Z</dcterms:created>
  <dcterms:modified xsi:type="dcterms:W3CDTF">2024-08-29T20:54:29Z</dcterms:modified>
</cp:coreProperties>
</file>